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9" r:id="rId1"/>
  </p:sldMasterIdLst>
  <p:notesMasterIdLst>
    <p:notesMasterId r:id="rId18"/>
  </p:notesMasterIdLst>
  <p:handoutMasterIdLst>
    <p:handoutMasterId r:id="rId19"/>
  </p:handoutMasterIdLst>
  <p:sldIdLst>
    <p:sldId id="335" r:id="rId2"/>
    <p:sldId id="372" r:id="rId3"/>
    <p:sldId id="374" r:id="rId4"/>
    <p:sldId id="373" r:id="rId5"/>
    <p:sldId id="376" r:id="rId6"/>
    <p:sldId id="361" r:id="rId7"/>
    <p:sldId id="368" r:id="rId8"/>
    <p:sldId id="369" r:id="rId9"/>
    <p:sldId id="370" r:id="rId10"/>
    <p:sldId id="371" r:id="rId11"/>
    <p:sldId id="375" r:id="rId12"/>
    <p:sldId id="377" r:id="rId13"/>
    <p:sldId id="378" r:id="rId14"/>
    <p:sldId id="379" r:id="rId15"/>
    <p:sldId id="380" r:id="rId16"/>
    <p:sldId id="360" r:id="rId17"/>
  </p:sldIdLst>
  <p:sldSz cx="11522075" cy="6480175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1677" autoAdjust="0"/>
  </p:normalViewPr>
  <p:slideViewPr>
    <p:cSldViewPr snapToGrid="0" snapToObjects="1">
      <p:cViewPr>
        <p:scale>
          <a:sx n="70" d="100"/>
          <a:sy n="70" d="100"/>
        </p:scale>
        <p:origin x="201" y="483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snowball\Downloads\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snowball\Downloads\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snowball\Downloads\statistics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vamar_Backup\Performance%20Engg%20R&amp;D\Events\FY1516\ICPE%202016\Industry%20Track%20pap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/>
              <a:t>Topic Distribution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'Statistics by Topic'!$A$2:$A$18</c:f>
              <c:strCache>
                <c:ptCount val="17"/>
                <c:pt idx="0">
                  <c:v>Measurement and experimental analysis</c:v>
                </c:pt>
                <c:pt idx="1">
                  <c:v>Performance engineering</c:v>
                </c:pt>
                <c:pt idx="2">
                  <c:v>Performance modeling and prediction</c:v>
                </c:pt>
                <c:pt idx="3">
                  <c:v>Performance and architecture</c:v>
                </c:pt>
                <c:pt idx="4">
                  <c:v>Data center and cloud computing</c:v>
                </c:pt>
                <c:pt idx="5">
                  <c:v>Other topics related to performance</c:v>
                </c:pt>
                <c:pt idx="6">
                  <c:v>Performance benchmarks</c:v>
                </c:pt>
                <c:pt idx="7">
                  <c:v>Software development</c:v>
                </c:pt>
                <c:pt idx="8">
                  <c:v>Runtime performance management</c:v>
                </c:pt>
                <c:pt idx="9">
                  <c:v>Resource management</c:v>
                </c:pt>
                <c:pt idx="10">
                  <c:v>Power management</c:v>
                </c:pt>
                <c:pt idx="11">
                  <c:v>Testing and validation</c:v>
                </c:pt>
                <c:pt idx="12">
                  <c:v>Big data systems</c:v>
                </c:pt>
                <c:pt idx="13">
                  <c:v>Virtualized and multicore systems</c:v>
                </c:pt>
                <c:pt idx="14">
                  <c:v>Requirements specification</c:v>
                </c:pt>
                <c:pt idx="15">
                  <c:v>Capacity management</c:v>
                </c:pt>
                <c:pt idx="16">
                  <c:v>Internet of Things</c:v>
                </c:pt>
              </c:strCache>
            </c:strRef>
          </c:cat>
          <c:val>
            <c:numRef>
              <c:f>'Statistics by Topic'!$B$2:$B$18</c:f>
              <c:numCache>
                <c:formatCode>General</c:formatCode>
                <c:ptCount val="17"/>
                <c:pt idx="0">
                  <c:v>28</c:v>
                </c:pt>
                <c:pt idx="1">
                  <c:v>28</c:v>
                </c:pt>
                <c:pt idx="2">
                  <c:v>22</c:v>
                </c:pt>
                <c:pt idx="3">
                  <c:v>20</c:v>
                </c:pt>
                <c:pt idx="4">
                  <c:v>17</c:v>
                </c:pt>
                <c:pt idx="5">
                  <c:v>12</c:v>
                </c:pt>
                <c:pt idx="6">
                  <c:v>10</c:v>
                </c:pt>
                <c:pt idx="7">
                  <c:v>10</c:v>
                </c:pt>
                <c:pt idx="8">
                  <c:v>8</c:v>
                </c:pt>
                <c:pt idx="9">
                  <c:v>8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16245334172295"/>
          <c:y val="0.12140106690896001"/>
          <c:w val="0.33727683166509398"/>
          <c:h val="0.793760030789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Author's countries</a:t>
            </a:r>
          </a:p>
        </c:rich>
      </c:tx>
      <c:layout>
        <c:manualLayout>
          <c:xMode val="edge"/>
          <c:yMode val="edge"/>
          <c:x val="0.42334787945171398"/>
          <c:y val="3.02337161482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81198025301299E-2"/>
          <c:y val="0.26422145205158798"/>
          <c:w val="0.54678232675747795"/>
          <c:h val="0.72066168987428403"/>
        </c:manualLayout>
      </c:layout>
      <c:pie3DChart>
        <c:varyColors val="1"/>
        <c:ser>
          <c:idx val="0"/>
          <c:order val="0"/>
          <c:tx>
            <c:strRef>
              <c:f>'Statistics by Country'!$B$1</c:f>
              <c:strCache>
                <c:ptCount val="1"/>
                <c:pt idx="0">
                  <c:v>authors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'Statistics by Country'!$A$2:$A$24</c:f>
              <c:strCache>
                <c:ptCount val="23"/>
                <c:pt idx="0">
                  <c:v>United States of America</c:v>
                </c:pt>
                <c:pt idx="1">
                  <c:v>Germany</c:v>
                </c:pt>
                <c:pt idx="2">
                  <c:v>Canada</c:v>
                </c:pt>
                <c:pt idx="3">
                  <c:v>United Kingdom of Great Britain and Northern Ireland</c:v>
                </c:pt>
                <c:pt idx="4">
                  <c:v>Italy</c:v>
                </c:pt>
                <c:pt idx="5">
                  <c:v>Austria</c:v>
                </c:pt>
                <c:pt idx="6">
                  <c:v>Spain</c:v>
                </c:pt>
                <c:pt idx="7">
                  <c:v>India</c:v>
                </c:pt>
                <c:pt idx="8">
                  <c:v>Brazil</c:v>
                </c:pt>
                <c:pt idx="9">
                  <c:v>France</c:v>
                </c:pt>
                <c:pt idx="10">
                  <c:v>Australia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Iraq</c:v>
                </c:pt>
                <c:pt idx="15">
                  <c:v>Japan</c:v>
                </c:pt>
                <c:pt idx="16">
                  <c:v>Pakistan</c:v>
                </c:pt>
                <c:pt idx="17">
                  <c:v>Portugal</c:v>
                </c:pt>
                <c:pt idx="18">
                  <c:v>Chile</c:v>
                </c:pt>
                <c:pt idx="19">
                  <c:v>Switzerland</c:v>
                </c:pt>
                <c:pt idx="20">
                  <c:v>Sweden</c:v>
                </c:pt>
                <c:pt idx="21">
                  <c:v>China</c:v>
                </c:pt>
                <c:pt idx="22">
                  <c:v>Israel</c:v>
                </c:pt>
              </c:strCache>
            </c:strRef>
          </c:cat>
          <c:val>
            <c:numRef>
              <c:f>'Statistics by Country'!$B$2:$B$24</c:f>
              <c:numCache>
                <c:formatCode>General</c:formatCode>
                <c:ptCount val="23"/>
                <c:pt idx="0">
                  <c:v>33</c:v>
                </c:pt>
                <c:pt idx="1">
                  <c:v>27</c:v>
                </c:pt>
                <c:pt idx="2">
                  <c:v>17</c:v>
                </c:pt>
                <c:pt idx="3">
                  <c:v>11</c:v>
                </c:pt>
                <c:pt idx="4">
                  <c:v>11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'Statistics by Country'!$C$1</c:f>
              <c:strCache>
                <c:ptCount val="1"/>
                <c:pt idx="0">
                  <c:v>submitted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'Statistics by Country'!$A$2:$A$24</c:f>
              <c:strCache>
                <c:ptCount val="23"/>
                <c:pt idx="0">
                  <c:v>United States of America</c:v>
                </c:pt>
                <c:pt idx="1">
                  <c:v>Germany</c:v>
                </c:pt>
                <c:pt idx="2">
                  <c:v>Canada</c:v>
                </c:pt>
                <c:pt idx="3">
                  <c:v>United Kingdom of Great Britain and Northern Ireland</c:v>
                </c:pt>
                <c:pt idx="4">
                  <c:v>Italy</c:v>
                </c:pt>
                <c:pt idx="5">
                  <c:v>Austria</c:v>
                </c:pt>
                <c:pt idx="6">
                  <c:v>Spain</c:v>
                </c:pt>
                <c:pt idx="7">
                  <c:v>India</c:v>
                </c:pt>
                <c:pt idx="8">
                  <c:v>Brazil</c:v>
                </c:pt>
                <c:pt idx="9">
                  <c:v>France</c:v>
                </c:pt>
                <c:pt idx="10">
                  <c:v>Australia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Iraq</c:v>
                </c:pt>
                <c:pt idx="15">
                  <c:v>Japan</c:v>
                </c:pt>
                <c:pt idx="16">
                  <c:v>Pakistan</c:v>
                </c:pt>
                <c:pt idx="17">
                  <c:v>Portugal</c:v>
                </c:pt>
                <c:pt idx="18">
                  <c:v>Chile</c:v>
                </c:pt>
                <c:pt idx="19">
                  <c:v>Switzerland</c:v>
                </c:pt>
                <c:pt idx="20">
                  <c:v>Sweden</c:v>
                </c:pt>
                <c:pt idx="21">
                  <c:v>China</c:v>
                </c:pt>
                <c:pt idx="22">
                  <c:v>Israel</c:v>
                </c:pt>
              </c:strCache>
            </c:strRef>
          </c:cat>
          <c:val>
            <c:numRef>
              <c:f>'Statistics by Country'!$C$2:$C$24</c:f>
              <c:numCache>
                <c:formatCode>General</c:formatCode>
                <c:ptCount val="23"/>
                <c:pt idx="0">
                  <c:v>11.83</c:v>
                </c:pt>
                <c:pt idx="1">
                  <c:v>10.55</c:v>
                </c:pt>
                <c:pt idx="2">
                  <c:v>5.67</c:v>
                </c:pt>
                <c:pt idx="3">
                  <c:v>4.17</c:v>
                </c:pt>
                <c:pt idx="4">
                  <c:v>2.5299999999999998</c:v>
                </c:pt>
                <c:pt idx="5">
                  <c:v>2.25</c:v>
                </c:pt>
                <c:pt idx="6">
                  <c:v>2.0699999999999998</c:v>
                </c:pt>
                <c:pt idx="7">
                  <c:v>3</c:v>
                </c:pt>
                <c:pt idx="8">
                  <c:v>1.5</c:v>
                </c:pt>
                <c:pt idx="9">
                  <c:v>1.83</c:v>
                </c:pt>
                <c:pt idx="10">
                  <c:v>1.78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0.67</c:v>
                </c:pt>
                <c:pt idx="19">
                  <c:v>0.4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2"/>
          <c:order val="2"/>
          <c:tx>
            <c:strRef>
              <c:f>'Statistics by Country'!$D$1</c:f>
              <c:strCache>
                <c:ptCount val="1"/>
                <c:pt idx="0">
                  <c:v>accepted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'Statistics by Country'!$A$2:$A$24</c:f>
              <c:strCache>
                <c:ptCount val="23"/>
                <c:pt idx="0">
                  <c:v>United States of America</c:v>
                </c:pt>
                <c:pt idx="1">
                  <c:v>Germany</c:v>
                </c:pt>
                <c:pt idx="2">
                  <c:v>Canada</c:v>
                </c:pt>
                <c:pt idx="3">
                  <c:v>United Kingdom of Great Britain and Northern Ireland</c:v>
                </c:pt>
                <c:pt idx="4">
                  <c:v>Italy</c:v>
                </c:pt>
                <c:pt idx="5">
                  <c:v>Austria</c:v>
                </c:pt>
                <c:pt idx="6">
                  <c:v>Spain</c:v>
                </c:pt>
                <c:pt idx="7">
                  <c:v>India</c:v>
                </c:pt>
                <c:pt idx="8">
                  <c:v>Brazil</c:v>
                </c:pt>
                <c:pt idx="9">
                  <c:v>France</c:v>
                </c:pt>
                <c:pt idx="10">
                  <c:v>Australia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Iraq</c:v>
                </c:pt>
                <c:pt idx="15">
                  <c:v>Japan</c:v>
                </c:pt>
                <c:pt idx="16">
                  <c:v>Pakistan</c:v>
                </c:pt>
                <c:pt idx="17">
                  <c:v>Portugal</c:v>
                </c:pt>
                <c:pt idx="18">
                  <c:v>Chile</c:v>
                </c:pt>
                <c:pt idx="19">
                  <c:v>Switzerland</c:v>
                </c:pt>
                <c:pt idx="20">
                  <c:v>Sweden</c:v>
                </c:pt>
                <c:pt idx="21">
                  <c:v>China</c:v>
                </c:pt>
                <c:pt idx="22">
                  <c:v>Israel</c:v>
                </c:pt>
              </c:strCache>
            </c:strRef>
          </c:cat>
          <c:val>
            <c:numRef>
              <c:f>'Statistics by Country'!$D$2:$D$24</c:f>
              <c:numCache>
                <c:formatCode>General</c:formatCode>
                <c:ptCount val="23"/>
                <c:pt idx="0">
                  <c:v>5.83</c:v>
                </c:pt>
                <c:pt idx="1">
                  <c:v>1</c:v>
                </c:pt>
                <c:pt idx="2">
                  <c:v>1</c:v>
                </c:pt>
                <c:pt idx="3">
                  <c:v>1.17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0.5</c:v>
                </c:pt>
                <c:pt idx="8">
                  <c:v>0.5</c:v>
                </c:pt>
                <c:pt idx="9">
                  <c:v>0</c:v>
                </c:pt>
                <c:pt idx="10">
                  <c:v>1.58</c:v>
                </c:pt>
                <c:pt idx="11">
                  <c:v>1</c:v>
                </c:pt>
                <c:pt idx="12">
                  <c:v>0</c:v>
                </c:pt>
                <c:pt idx="13">
                  <c:v>0.75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0.67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3"/>
          <c:order val="3"/>
          <c:tx>
            <c:strRef>
              <c:f>'Statistics by Country'!$E$1</c:f>
              <c:strCache>
                <c:ptCount val="1"/>
                <c:pt idx="0">
                  <c:v>acceptance rate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'Statistics by Country'!$A$2:$A$24</c:f>
              <c:strCache>
                <c:ptCount val="23"/>
                <c:pt idx="0">
                  <c:v>United States of America</c:v>
                </c:pt>
                <c:pt idx="1">
                  <c:v>Germany</c:v>
                </c:pt>
                <c:pt idx="2">
                  <c:v>Canada</c:v>
                </c:pt>
                <c:pt idx="3">
                  <c:v>United Kingdom of Great Britain and Northern Ireland</c:v>
                </c:pt>
                <c:pt idx="4">
                  <c:v>Italy</c:v>
                </c:pt>
                <c:pt idx="5">
                  <c:v>Austria</c:v>
                </c:pt>
                <c:pt idx="6">
                  <c:v>Spain</c:v>
                </c:pt>
                <c:pt idx="7">
                  <c:v>India</c:v>
                </c:pt>
                <c:pt idx="8">
                  <c:v>Brazil</c:v>
                </c:pt>
                <c:pt idx="9">
                  <c:v>France</c:v>
                </c:pt>
                <c:pt idx="10">
                  <c:v>Australia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Iraq</c:v>
                </c:pt>
                <c:pt idx="15">
                  <c:v>Japan</c:v>
                </c:pt>
                <c:pt idx="16">
                  <c:v>Pakistan</c:v>
                </c:pt>
                <c:pt idx="17">
                  <c:v>Portugal</c:v>
                </c:pt>
                <c:pt idx="18">
                  <c:v>Chile</c:v>
                </c:pt>
                <c:pt idx="19">
                  <c:v>Switzerland</c:v>
                </c:pt>
                <c:pt idx="20">
                  <c:v>Sweden</c:v>
                </c:pt>
                <c:pt idx="21">
                  <c:v>China</c:v>
                </c:pt>
                <c:pt idx="22">
                  <c:v>Israel</c:v>
                </c:pt>
              </c:strCache>
            </c:strRef>
          </c:cat>
          <c:val>
            <c:numRef>
              <c:f>'Statistics by Country'!$E$2:$E$24</c:f>
              <c:numCache>
                <c:formatCode>General</c:formatCode>
                <c:ptCount val="23"/>
                <c:pt idx="0">
                  <c:v>0.49</c:v>
                </c:pt>
                <c:pt idx="1">
                  <c:v>0.09</c:v>
                </c:pt>
                <c:pt idx="2">
                  <c:v>0.18</c:v>
                </c:pt>
                <c:pt idx="3">
                  <c:v>0.28000000000000003</c:v>
                </c:pt>
                <c:pt idx="4">
                  <c:v>0.39</c:v>
                </c:pt>
                <c:pt idx="5">
                  <c:v>0.89</c:v>
                </c:pt>
                <c:pt idx="6">
                  <c:v>0</c:v>
                </c:pt>
                <c:pt idx="7">
                  <c:v>0.17</c:v>
                </c:pt>
                <c:pt idx="8">
                  <c:v>0.33</c:v>
                </c:pt>
                <c:pt idx="9">
                  <c:v>0</c:v>
                </c:pt>
                <c:pt idx="10">
                  <c:v>0.89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</c:ser>
        <c:ser>
          <c:idx val="4"/>
          <c:order val="4"/>
          <c:tx>
            <c:strRef>
              <c:f>'Statistics by Country'!$F$1</c:f>
              <c:strCache>
                <c:ptCount val="1"/>
                <c:pt idx="0">
                  <c:v>PC members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'Statistics by Country'!$A$2:$A$24</c:f>
              <c:strCache>
                <c:ptCount val="23"/>
                <c:pt idx="0">
                  <c:v>United States of America</c:v>
                </c:pt>
                <c:pt idx="1">
                  <c:v>Germany</c:v>
                </c:pt>
                <c:pt idx="2">
                  <c:v>Canada</c:v>
                </c:pt>
                <c:pt idx="3">
                  <c:v>United Kingdom of Great Britain and Northern Ireland</c:v>
                </c:pt>
                <c:pt idx="4">
                  <c:v>Italy</c:v>
                </c:pt>
                <c:pt idx="5">
                  <c:v>Austria</c:v>
                </c:pt>
                <c:pt idx="6">
                  <c:v>Spain</c:v>
                </c:pt>
                <c:pt idx="7">
                  <c:v>India</c:v>
                </c:pt>
                <c:pt idx="8">
                  <c:v>Brazil</c:v>
                </c:pt>
                <c:pt idx="9">
                  <c:v>France</c:v>
                </c:pt>
                <c:pt idx="10">
                  <c:v>Australia</c:v>
                </c:pt>
                <c:pt idx="11">
                  <c:v>Czech Republic</c:v>
                </c:pt>
                <c:pt idx="12">
                  <c:v>Netherlands</c:v>
                </c:pt>
                <c:pt idx="13">
                  <c:v>New Zealand</c:v>
                </c:pt>
                <c:pt idx="14">
                  <c:v>Iraq</c:v>
                </c:pt>
                <c:pt idx="15">
                  <c:v>Japan</c:v>
                </c:pt>
                <c:pt idx="16">
                  <c:v>Pakistan</c:v>
                </c:pt>
                <c:pt idx="17">
                  <c:v>Portugal</c:v>
                </c:pt>
                <c:pt idx="18">
                  <c:v>Chile</c:v>
                </c:pt>
                <c:pt idx="19">
                  <c:v>Switzerland</c:v>
                </c:pt>
                <c:pt idx="20">
                  <c:v>Sweden</c:v>
                </c:pt>
                <c:pt idx="21">
                  <c:v>China</c:v>
                </c:pt>
                <c:pt idx="22">
                  <c:v>Israel</c:v>
                </c:pt>
              </c:strCache>
            </c:strRef>
          </c:cat>
          <c:val>
            <c:numRef>
              <c:f>'Statistics by Country'!$F$2:$F$24</c:f>
              <c:numCache>
                <c:formatCode>General</c:formatCode>
                <c:ptCount val="23"/>
                <c:pt idx="0">
                  <c:v>16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/>
              <a:t>Author's</a:t>
            </a:r>
            <a:r>
              <a:rPr lang="de-DE" sz="2000" b="1" baseline="0" dirty="0"/>
              <a:t> Countries</a:t>
            </a:r>
            <a:endParaRPr lang="de-DE" sz="2000" b="1" dirty="0"/>
          </a:p>
        </c:rich>
      </c:tx>
      <c:layout>
        <c:manualLayout>
          <c:xMode val="edge"/>
          <c:yMode val="edge"/>
          <c:x val="0.430632022185194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934261232928702E-2"/>
          <c:y val="0.26818681828570501"/>
          <c:w val="0.53213644082614497"/>
          <c:h val="0.7018675463882290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'Statistics by Country'!$A$2:$A$11</c:f>
              <c:strCache>
                <c:ptCount val="10"/>
                <c:pt idx="0">
                  <c:v>Germany</c:v>
                </c:pt>
                <c:pt idx="1">
                  <c:v>India</c:v>
                </c:pt>
                <c:pt idx="2">
                  <c:v>United States of America</c:v>
                </c:pt>
                <c:pt idx="3">
                  <c:v>France</c:v>
                </c:pt>
                <c:pt idx="4">
                  <c:v>Canada</c:v>
                </c:pt>
                <c:pt idx="5">
                  <c:v>Czech Republic</c:v>
                </c:pt>
                <c:pt idx="6">
                  <c:v>Japan</c:v>
                </c:pt>
                <c:pt idx="7">
                  <c:v>United Kingdom of Great Britain and Northern Ireland</c:v>
                </c:pt>
                <c:pt idx="8">
                  <c:v>Brazil</c:v>
                </c:pt>
                <c:pt idx="9">
                  <c:v>Ukraine</c:v>
                </c:pt>
              </c:strCache>
            </c:strRef>
          </c:cat>
          <c:val>
            <c:numRef>
              <c:f>'Statistics by Country'!$B$2:$B$11</c:f>
              <c:numCache>
                <c:formatCode>General</c:formatCode>
                <c:ptCount val="10"/>
                <c:pt idx="0">
                  <c:v>14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727710356966696"/>
          <c:y val="0.13590233808822999"/>
          <c:w val="0.33111259067637999"/>
          <c:h val="0.83300860812948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47664150185063E-2"/>
          <c:y val="0.37912217559854333"/>
          <c:w val="0.43763997614302103"/>
          <c:h val="0.60272835854833495"/>
        </c:manualLayout>
      </c:layout>
      <c:pieChart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cat>
            <c:strRef>
              <c:f>Sheet1!$C$3:$C$10</c:f>
              <c:strCache>
                <c:ptCount val="8"/>
                <c:pt idx="0">
                  <c:v>USA</c:v>
                </c:pt>
                <c:pt idx="1">
                  <c:v>Australia</c:v>
                </c:pt>
                <c:pt idx="2">
                  <c:v>Germany</c:v>
                </c:pt>
                <c:pt idx="3">
                  <c:v>Netherlands</c:v>
                </c:pt>
                <c:pt idx="4">
                  <c:v>India</c:v>
                </c:pt>
                <c:pt idx="5">
                  <c:v>Ireland</c:v>
                </c:pt>
                <c:pt idx="6">
                  <c:v>UK</c:v>
                </c:pt>
                <c:pt idx="7">
                  <c:v>Turkey</c:v>
                </c:pt>
              </c:strCache>
            </c:strRef>
          </c:cat>
          <c:val>
            <c:numRef>
              <c:f>Sheet1!$D$3:$D$10</c:f>
              <c:numCache>
                <c:formatCode>General</c:formatCode>
                <c:ptCount val="8"/>
                <c:pt idx="0">
                  <c:v>25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11FE-7DCD-4EC9-8453-77AA5D76C06D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575F-357E-4A9A-9996-6E5495BAAC3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03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0605-253C-4ABC-9D12-D72B644298A7}" type="datetimeFigureOut">
              <a:rPr lang="en-US" smtClean="0"/>
              <a:pPr/>
              <a:t>2016-03-14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C340-9E30-4565-98CD-4D2E2D07B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http://www.freeflagicons.com/country/italy/glossy_square_icon/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C340-9E30-4565-98CD-4D2E2D07BC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480161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4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5720495"/>
            <a:ext cx="1368883" cy="84323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337800" y="60706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5828877"/>
            <a:ext cx="1104294" cy="43067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337800" y="60706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_TUCAMP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00" y="-7200"/>
            <a:ext cx="11588400" cy="6505200"/>
          </a:xfrm>
          <a:prstGeom prst="rect">
            <a:avLst/>
          </a:prstGeom>
        </p:spPr>
      </p:pic>
      <p:pic>
        <p:nvPicPr>
          <p:cNvPr id="7" name="Picture 2" descr="E:\_dropbox\Dropbox\MyCV\2015-03_AssociateProfessor\__2015-06-02_presentation\_TUD-templates\TU_Delft_logo_Whit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3825" y="5219631"/>
            <a:ext cx="2548876" cy="157169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339009"/>
            <a:ext cx="9793764" cy="1080029"/>
          </a:xfrm>
          <a:prstGeom prst="rect">
            <a:avLst/>
          </a:prstGeom>
        </p:spPr>
        <p:txBody>
          <a:bodyPr/>
          <a:lstStyle>
            <a:lvl1pPr>
              <a:defRPr sz="3600" cap="none" baseline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813" y="1728047"/>
            <a:ext cx="9793764" cy="357009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5544150"/>
            <a:ext cx="11522075" cy="936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2"/>
          <p:cNvSpPr>
            <a:spLocks noChangeArrowheads="1"/>
          </p:cNvSpPr>
          <p:nvPr/>
        </p:nvSpPr>
        <p:spPr bwMode="ltGray">
          <a:xfrm>
            <a:off x="0" y="5290644"/>
            <a:ext cx="11522075" cy="271507"/>
          </a:xfrm>
          <a:prstGeom prst="rect">
            <a:avLst/>
          </a:prstGeom>
          <a:solidFill>
            <a:srgbClr val="00A6D7"/>
          </a:solidFill>
          <a:ln w="9525">
            <a:solidFill>
              <a:srgbClr val="00A6D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>
              <a:solidFill>
                <a:srgbClr val="00A6D7"/>
              </a:solidFill>
              <a:latin typeface="Times"/>
            </a:endParaRPr>
          </a:p>
        </p:txBody>
      </p:sp>
      <p:pic>
        <p:nvPicPr>
          <p:cNvPr id="6" name="Picture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00" y="5604152"/>
            <a:ext cx="2394432" cy="84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960173" y="360009"/>
            <a:ext cx="9745755" cy="648018"/>
          </a:xfrm>
          <a:prstGeom prst="rect">
            <a:avLst/>
          </a:prstGeom>
        </p:spPr>
        <p:txBody>
          <a:bodyPr tIns="0" bIns="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60173" y="1080029"/>
            <a:ext cx="9745755" cy="576016"/>
          </a:xfrm>
          <a:prstGeom prst="rect">
            <a:avLst/>
          </a:prstGeo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pPr lvl="0"/>
            <a:endParaRPr lang="en-US" noProof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8171" y="4908132"/>
            <a:ext cx="9985798" cy="36001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r>
              <a:rPr lang="nl-NL" dirty="0" smtClean="0"/>
              <a:t>date</a:t>
            </a:r>
            <a:endParaRPr lang="en-US" dirty="0"/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61470" y="5311644"/>
            <a:ext cx="2400432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1ADD-29D2-4C90-9D5B-1BE3F9ED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43073" y="432012"/>
            <a:ext cx="9021466" cy="10080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57250" indent="-857250" algn="l" rtl="0">
              <a:spcBef>
                <a:spcPts val="0"/>
              </a:spcBef>
              <a:spcAft>
                <a:spcPts val="0"/>
              </a:spcAft>
              <a:defRPr/>
            </a:lvl1pPr>
            <a:lvl2pPr marL="857250" indent="-857250" algn="l" rtl="0">
              <a:spcBef>
                <a:spcPts val="0"/>
              </a:spcBef>
              <a:spcAft>
                <a:spcPts val="0"/>
              </a:spcAft>
              <a:defRPr/>
            </a:lvl2pPr>
            <a:lvl3pPr marL="857250" indent="-857250" algn="l" rtl="0">
              <a:spcBef>
                <a:spcPts val="0"/>
              </a:spcBef>
              <a:spcAft>
                <a:spcPts val="0"/>
              </a:spcAft>
              <a:defRPr/>
            </a:lvl3pPr>
            <a:lvl4pPr marL="857250" indent="-857250" algn="l" rtl="0">
              <a:spcBef>
                <a:spcPts val="0"/>
              </a:spcBef>
              <a:spcAft>
                <a:spcPts val="0"/>
              </a:spcAft>
              <a:defRPr/>
            </a:lvl4pPr>
            <a:lvl5pPr marL="857250" indent="-857250" algn="l" rtl="0">
              <a:spcBef>
                <a:spcPts val="0"/>
              </a:spcBef>
              <a:spcAft>
                <a:spcPts val="0"/>
              </a:spcAft>
              <a:defRPr/>
            </a:lvl5pPr>
            <a:lvl6pPr marL="1314450" indent="-857250" algn="l" rtl="0">
              <a:spcBef>
                <a:spcPts val="0"/>
              </a:spcBef>
              <a:spcAft>
                <a:spcPts val="0"/>
              </a:spcAft>
              <a:defRPr/>
            </a:lvl6pPr>
            <a:lvl7pPr marL="1771650" indent="-857250" algn="l" rtl="0">
              <a:spcBef>
                <a:spcPts val="0"/>
              </a:spcBef>
              <a:spcAft>
                <a:spcPts val="0"/>
              </a:spcAft>
              <a:defRPr/>
            </a:lvl7pPr>
            <a:lvl8pPr marL="2228850" indent="-857250" algn="l" rtl="0">
              <a:spcBef>
                <a:spcPts val="0"/>
              </a:spcBef>
              <a:spcAft>
                <a:spcPts val="0"/>
              </a:spcAft>
              <a:defRPr/>
            </a:lvl8pPr>
            <a:lvl9pPr marL="2686050" indent="-85725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53074" y="1728047"/>
            <a:ext cx="4400917" cy="3313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5262" indent="-6826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1pPr>
            <a:lvl2pPr marL="576262" indent="-80962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2pPr>
            <a:lvl3pPr marL="957262" indent="-93662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3pPr>
            <a:lvl4pPr marL="1338262" indent="-106362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4pPr>
            <a:lvl5pPr marL="17192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5pPr>
            <a:lvl6pPr marL="21764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6pPr>
            <a:lvl7pPr marL="26336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7pPr>
            <a:lvl8pPr marL="30908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8pPr>
            <a:lvl9pPr marL="35480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345900" y="1728047"/>
            <a:ext cx="4402809" cy="15840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5262" indent="-6826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1pPr>
            <a:lvl2pPr marL="576262" indent="-80962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2pPr>
            <a:lvl3pPr marL="957262" indent="-93662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3pPr>
            <a:lvl4pPr marL="1338262" indent="-106362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4pPr>
            <a:lvl5pPr marL="17192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5pPr>
            <a:lvl6pPr marL="21764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6pPr>
            <a:lvl7pPr marL="26336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7pPr>
            <a:lvl8pPr marL="30908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8pPr>
            <a:lvl9pPr marL="35480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3"/>
          </p:nvPr>
        </p:nvSpPr>
        <p:spPr>
          <a:xfrm>
            <a:off x="6345900" y="3456093"/>
            <a:ext cx="4402809" cy="158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5262" indent="-6826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1pPr>
            <a:lvl2pPr marL="576262" indent="-80962" algn="l" rtl="0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2pPr>
            <a:lvl3pPr marL="957262" indent="-93662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Font typeface="Tahoma"/>
              <a:buChar char="•"/>
              <a:defRPr/>
            </a:lvl3pPr>
            <a:lvl4pPr marL="1338262" indent="-106362" algn="l" rtl="0">
              <a:lnSpc>
                <a:spcPct val="17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4pPr>
            <a:lvl5pPr marL="17192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5pPr>
            <a:lvl6pPr marL="21764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6pPr>
            <a:lvl7pPr marL="26336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7pPr>
            <a:lvl8pPr marL="30908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8pPr>
            <a:lvl9pPr marL="3548062" indent="-119062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ahom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-1" y="13"/>
            <a:ext cx="1576384" cy="6480161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5" name="Picture 3" descr="TU_P5#white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5720495"/>
            <a:ext cx="1368883" cy="84323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337800" y="6070600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20" r:id="rId2"/>
    <p:sldLayoutId id="2147484128" r:id="rId3"/>
    <p:sldLayoutId id="2147484131" r:id="rId4"/>
    <p:sldLayoutId id="2147484132" r:id="rId5"/>
    <p:sldLayoutId id="2147484133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linkedin.com/in/aiosu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ds.twi.tudelft.nl/~iosup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1.gif"/><Relationship Id="rId4" Type="http://schemas.openxmlformats.org/officeDocument/2006/relationships/hyperlink" Target="https://twitter.com/aiosup" TargetMode="External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goo.gl/maps/BbJCvP46tE7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613642" y="4615328"/>
            <a:ext cx="3578813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Alexandru</a:t>
            </a: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</a:t>
            </a: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Iosup</a:t>
            </a:r>
          </a:p>
          <a:p>
            <a:pPr algn="r"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Delft University of Technology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The Netherlands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67379" y="5806880"/>
            <a:ext cx="3454696" cy="729205"/>
            <a:chOff x="5237892" y="5243331"/>
            <a:chExt cx="3454696" cy="72920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243332" y="5243331"/>
              <a:ext cx="3449256" cy="72920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16" name="Picture 2" descr="https://lh3.ggpht.com/XgjH1SF8ce-fC597Y0gJqnLt-PpZ1zlE4xUcB8GH6_B5i00SR7jix5Re-T1kkL52VA=w30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9215" y="5310647"/>
              <a:ext cx="619929" cy="619929"/>
            </a:xfrm>
            <a:prstGeom prst="rect">
              <a:avLst/>
            </a:prstGeom>
            <a:noFill/>
          </p:spPr>
        </p:pic>
        <p:sp>
          <p:nvSpPr>
            <p:cNvPr id="17" name="Title 3"/>
            <p:cNvSpPr txBox="1">
              <a:spLocks/>
            </p:cNvSpPr>
            <p:nvPr/>
          </p:nvSpPr>
          <p:spPr bwMode="auto">
            <a:xfrm>
              <a:off x="7248647" y="5445683"/>
              <a:ext cx="1409218" cy="41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ＭＳ Ｐゴシック" charset="-128"/>
                </a:rPr>
                <a:t>@</a:t>
              </a:r>
              <a:r>
                <a:rPr kumimoji="0" lang="en-US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ＭＳ Ｐゴシック" charset="-128"/>
                </a:rPr>
                <a:t>AIosup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endParaRPr>
            </a:p>
          </p:txBody>
        </p:sp>
        <p:pic>
          <p:nvPicPr>
            <p:cNvPr id="18" name="Picture 6" descr="http://blog.leonardo.com/wp-content/uploads/2014/05/Twitter-Logo1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6332" y="5310648"/>
              <a:ext cx="616271" cy="616271"/>
            </a:xfrm>
            <a:prstGeom prst="rect">
              <a:avLst/>
            </a:prstGeom>
            <a:noFill/>
          </p:spPr>
        </p:pic>
        <p:pic>
          <p:nvPicPr>
            <p:cNvPr id="19" name="Picture 2" descr="http://www.clker.com/cliparts/p/K/8/u/T/d/world-wide-web-hi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37892" y="5370653"/>
              <a:ext cx="736855" cy="482640"/>
            </a:xfrm>
            <a:prstGeom prst="rect">
              <a:avLst/>
            </a:prstGeom>
            <a:noFill/>
          </p:spPr>
        </p:pic>
      </p:grpSp>
      <p:pic>
        <p:nvPicPr>
          <p:cNvPr id="6" name="Picture 2" descr="C:\Users\Alex\Downloads\A-Iosup_foto_Ernst_van_Deursen_w1000h113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61599" y="2932295"/>
            <a:ext cx="1649772" cy="1739234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20684" y="2238375"/>
            <a:ext cx="4296715" cy="9257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#ICPE2016 </a:t>
            </a:r>
            <a:endParaRPr lang="en-US" sz="6000" dirty="0" smtClean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013261" y="4603858"/>
            <a:ext cx="3578813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Alberto </a:t>
            </a: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Avritzer</a:t>
            </a:r>
            <a:endParaRPr lang="en-US" sz="24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Sonatype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Inc.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USA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5479" y="2965556"/>
            <a:ext cx="1649772" cy="1649772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71" y="0"/>
            <a:ext cx="952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4937" y="1132764"/>
            <a:ext cx="8876448" cy="5254388"/>
          </a:xfrm>
        </p:spPr>
        <p:txBody>
          <a:bodyPr>
            <a:normAutofit/>
          </a:bodyPr>
          <a:lstStyle/>
          <a:p>
            <a:r>
              <a:rPr lang="en-US" sz="2400" i="1" dirty="0"/>
              <a:t>Maximum Likelihood Estimation of Closed Queueing Network Demands from Queue Length </a:t>
            </a:r>
            <a:r>
              <a:rPr lang="en-US" sz="2400" i="1" dirty="0"/>
              <a:t>Data.</a:t>
            </a:r>
          </a:p>
          <a:p>
            <a:pPr lvl="1">
              <a:buFont typeface="Wingdings" charset="2"/>
              <a:buChar char="Ø"/>
            </a:pPr>
            <a:r>
              <a:rPr lang="en-US" sz="2100" dirty="0" err="1"/>
              <a:t>Weikun</a:t>
            </a:r>
            <a:r>
              <a:rPr lang="en-US" sz="2100" dirty="0"/>
              <a:t> </a:t>
            </a:r>
            <a:r>
              <a:rPr lang="en-US" sz="2100" dirty="0"/>
              <a:t>Wang, Giuliano </a:t>
            </a:r>
            <a:r>
              <a:rPr lang="en-US" sz="2100" dirty="0" err="1"/>
              <a:t>Casale</a:t>
            </a:r>
            <a:r>
              <a:rPr lang="en-US" sz="2100" dirty="0"/>
              <a:t>,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Ajay </a:t>
            </a:r>
            <a:r>
              <a:rPr lang="en-US" sz="2100" dirty="0" err="1" smtClean="0"/>
              <a:t>Kattepur</a:t>
            </a:r>
            <a:r>
              <a:rPr lang="en-US" sz="2100" dirty="0" smtClean="0"/>
              <a:t>, </a:t>
            </a:r>
            <a:r>
              <a:rPr lang="en-US" sz="2100" dirty="0"/>
              <a:t>and </a:t>
            </a:r>
            <a:r>
              <a:rPr lang="en-US" sz="2100" dirty="0" err="1"/>
              <a:t>Manoj</a:t>
            </a:r>
            <a:r>
              <a:rPr lang="en-US" sz="2100" dirty="0"/>
              <a:t> </a:t>
            </a:r>
            <a:r>
              <a:rPr lang="en-US" sz="2100" dirty="0" err="1"/>
              <a:t>Nambiar</a:t>
            </a:r>
            <a:r>
              <a:rPr lang="en-US" sz="2100" dirty="0"/>
              <a:t> </a:t>
            </a:r>
            <a:endParaRPr lang="en-US" sz="2100" dirty="0"/>
          </a:p>
          <a:p>
            <a:endParaRPr lang="en-US" sz="2400" dirty="0"/>
          </a:p>
          <a:p>
            <a:r>
              <a:rPr lang="en-US" sz="2400" dirty="0"/>
              <a:t> </a:t>
            </a:r>
            <a:r>
              <a:rPr lang="en-US" sz="2400" i="1" dirty="0"/>
              <a:t>Performance </a:t>
            </a:r>
            <a:r>
              <a:rPr lang="en-US" sz="2400" i="1" dirty="0"/>
              <a:t>Modeling of Maximal </a:t>
            </a:r>
            <a:r>
              <a:rPr lang="en-US" sz="2400" i="1" dirty="0"/>
              <a:t>Sharing.</a:t>
            </a:r>
          </a:p>
          <a:p>
            <a:pPr lvl="1">
              <a:buFont typeface="Wingdings" charset="2"/>
              <a:buChar char="Ø"/>
            </a:pPr>
            <a:r>
              <a:rPr lang="en-US" sz="2100" dirty="0"/>
              <a:t>Michael </a:t>
            </a:r>
            <a:r>
              <a:rPr lang="en-US" sz="2100" dirty="0" err="1"/>
              <a:t>Steindorfer</a:t>
            </a:r>
            <a:r>
              <a:rPr lang="en-US" sz="2100" dirty="0"/>
              <a:t> and </a:t>
            </a:r>
            <a:r>
              <a:rPr lang="en-US" sz="2100" dirty="0" err="1"/>
              <a:t>Jurgen</a:t>
            </a:r>
            <a:r>
              <a:rPr lang="en-US" sz="2100" dirty="0"/>
              <a:t> </a:t>
            </a:r>
            <a:r>
              <a:rPr lang="en-US" sz="2100" dirty="0" err="1" smtClean="0"/>
              <a:t>Vinju</a:t>
            </a:r>
            <a:endParaRPr lang="en-US" sz="2100" i="1" dirty="0">
              <a:solidFill>
                <a:prstClr val="black"/>
              </a:solidFill>
            </a:endParaRPr>
          </a:p>
          <a:p>
            <a:endParaRPr lang="en-US" sz="2400" i="1" dirty="0"/>
          </a:p>
          <a:p>
            <a:r>
              <a:rPr lang="en-US" sz="2400" i="1" dirty="0"/>
              <a:t>Optimized </a:t>
            </a:r>
            <a:r>
              <a:rPr lang="en-US" sz="2400" i="1" dirty="0" err="1"/>
              <a:t>eeeBond</a:t>
            </a:r>
            <a:r>
              <a:rPr lang="en-US" sz="2400" i="1" dirty="0"/>
              <a:t>: Energy Efficiency with non-Proportional Router Network </a:t>
            </a:r>
            <a:r>
              <a:rPr lang="en-US" sz="2400" i="1" dirty="0"/>
              <a:t>Interfaces.</a:t>
            </a:r>
            <a:endParaRPr lang="en-US" sz="2400" i="1" dirty="0"/>
          </a:p>
          <a:p>
            <a:pPr lvl="1">
              <a:buFont typeface="Wingdings" charset="2"/>
              <a:buChar char="Ø"/>
            </a:pPr>
            <a:r>
              <a:rPr lang="en-US" sz="2100" dirty="0" err="1"/>
              <a:t>Niklas</a:t>
            </a:r>
            <a:r>
              <a:rPr lang="en-US" sz="2100" dirty="0"/>
              <a:t> </a:t>
            </a:r>
            <a:r>
              <a:rPr lang="en-US" sz="2100" dirty="0" err="1" smtClean="0"/>
              <a:t>Carlsson</a:t>
            </a:r>
            <a:endParaRPr lang="en-US" sz="2100" i="1" dirty="0">
              <a:solidFill>
                <a:prstClr val="black"/>
              </a:solidFill>
            </a:endParaRPr>
          </a:p>
          <a:p>
            <a:endParaRPr lang="en-US" sz="2268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Discussion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3780" dirty="0" smtClean="0"/>
              <a:t>Best </a:t>
            </a:r>
            <a:r>
              <a:rPr lang="en-US" sz="3780" dirty="0"/>
              <a:t>Paper Candidates</a:t>
            </a:r>
            <a:endParaRPr lang="en-US" sz="3780" dirty="0"/>
          </a:p>
        </p:txBody>
      </p:sp>
      <p:sp>
        <p:nvSpPr>
          <p:cNvPr id="7" name="Rectangle 6"/>
          <p:cNvSpPr/>
          <p:nvPr/>
        </p:nvSpPr>
        <p:spPr>
          <a:xfrm>
            <a:off x="7830392" y="2145093"/>
            <a:ext cx="3459707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Mon, 10am-10:30am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392" y="3804673"/>
            <a:ext cx="3459707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Tue, 10am-10:30am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0391" y="5581935"/>
            <a:ext cx="3459707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Tue, 4pm-4:30pm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Discussion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Keynotes</a:t>
            </a:r>
            <a:endParaRPr lang="en-US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005134" y="3973025"/>
            <a:ext cx="26760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U. </a:t>
            </a:r>
            <a:r>
              <a:rPr lang="en-US" sz="2000" dirty="0">
                <a:latin typeface="Arial"/>
                <a:ea typeface="ヒラギノ角ゴ ProN W3" charset="0"/>
                <a:cs typeface="Arial"/>
                <a:sym typeface="Tahoma" charset="0"/>
              </a:rPr>
              <a:t>o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f Toronto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Canada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Case studies from the real </a:t>
            </a:r>
            <a:r>
              <a:rPr lang="en-US" sz="2000" dirty="0" smtClean="0"/>
              <a:t>world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4211" y="2334723"/>
            <a:ext cx="1377559" cy="164977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36002" y="1254694"/>
            <a:ext cx="3277444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Bianca </a:t>
            </a:r>
            <a:br>
              <a:rPr lang="en-US" sz="2800" dirty="0" smtClean="0"/>
            </a:br>
            <a:r>
              <a:rPr lang="en-US" sz="2800" dirty="0" smtClean="0"/>
              <a:t>Schroeder</a:t>
            </a:r>
            <a:endParaRPr lang="en-US" sz="2800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968639" y="3973025"/>
            <a:ext cx="26760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Kiel University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Germany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/>
              <a:t>Microservices</a:t>
            </a:r>
            <a:r>
              <a:rPr lang="en-US" sz="2000" dirty="0"/>
              <a:t> for Scalability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040929" y="2334723"/>
            <a:ext cx="1237329" cy="164977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99507" y="1254694"/>
            <a:ext cx="3277444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Wilhelm</a:t>
            </a:r>
            <a:br>
              <a:rPr lang="en-US" sz="2800" dirty="0" smtClean="0"/>
            </a:br>
            <a:r>
              <a:rPr lang="en-US" sz="2800" dirty="0" err="1" smtClean="0"/>
              <a:t>Hasselbring</a:t>
            </a:r>
            <a:endParaRPr lang="en-US" sz="28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001276" y="3973025"/>
            <a:ext cx="30124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PrismTech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/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United Kingdom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/>
              <a:t>Cloudy, Foggy and Misty Internet of Things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67465" y="2334723"/>
            <a:ext cx="1156382" cy="1649772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932144" y="1254694"/>
            <a:ext cx="3277444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Angelo</a:t>
            </a:r>
            <a:br>
              <a:rPr lang="en-US" sz="2800" dirty="0" smtClean="0"/>
            </a:br>
            <a:r>
              <a:rPr lang="en-US" sz="2800" dirty="0" err="1" smtClean="0"/>
              <a:t>Corsaro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342496" y="407201"/>
            <a:ext cx="3947603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Every Day, 9am-10am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Appendix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dirty="0" smtClean="0"/>
              <a:t>Practical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813" y="1194179"/>
            <a:ext cx="9793764" cy="5285996"/>
          </a:xfrm>
        </p:spPr>
        <p:txBody>
          <a:bodyPr/>
          <a:lstStyle/>
          <a:p>
            <a:r>
              <a:rPr lang="en-US" dirty="0" smtClean="0"/>
              <a:t>Need help? Registration desk or </a:t>
            </a:r>
            <a:r>
              <a:rPr lang="en-US" dirty="0" smtClean="0">
                <a:solidFill>
                  <a:srgbClr val="00B0F0"/>
                </a:solidFill>
              </a:rPr>
              <a:t>icpe2016-mc@tudelft.nl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Temporary proceedings online</a:t>
            </a:r>
          </a:p>
          <a:p>
            <a:endParaRPr lang="en-US" dirty="0" smtClean="0"/>
          </a:p>
          <a:p>
            <a:r>
              <a:rPr lang="en-US" dirty="0" smtClean="0"/>
              <a:t>Social dinner: De </a:t>
            </a:r>
            <a:r>
              <a:rPr lang="en-US" dirty="0" err="1" smtClean="0"/>
              <a:t>Lindenhof</a:t>
            </a:r>
            <a:r>
              <a:rPr lang="en-US" dirty="0" smtClean="0"/>
              <a:t>, </a:t>
            </a:r>
            <a:r>
              <a:rPr lang="en-US" dirty="0" err="1" smtClean="0"/>
              <a:t>Zochterweg</a:t>
            </a:r>
            <a:r>
              <a:rPr lang="en-US" dirty="0" smtClean="0"/>
              <a:t> 9, 2613ZT Delft</a:t>
            </a:r>
            <a:br>
              <a:rPr lang="en-US" dirty="0" smtClean="0"/>
            </a:br>
            <a:r>
              <a:rPr lang="en-US" dirty="0" smtClean="0"/>
              <a:t>To get there, pick one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Go there yourself: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goo.gl/maps/BbJCvP46tE72</a:t>
            </a:r>
            <a:r>
              <a:rPr lang="en-US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+ </a:t>
            </a:r>
            <a:r>
              <a:rPr lang="en-US" dirty="0"/>
              <a:t>Tour of Delft center before?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Walk with us: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6" y="4034951"/>
            <a:ext cx="3752649" cy="2073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8989" y="3433527"/>
            <a:ext cx="3425588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Tue, 7:30pm—10pm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5765" y="4808893"/>
            <a:ext cx="1460311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Opt-in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2625" y="5349637"/>
            <a:ext cx="3034271" cy="525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Grote </a:t>
            </a:r>
            <a:r>
              <a:rPr lang="en-US" sz="3200" dirty="0" err="1" smtClean="0">
                <a:solidFill>
                  <a:schemeClr val="tx1"/>
                </a:solidFill>
              </a:rPr>
              <a:t>Markt</a:t>
            </a:r>
            <a:r>
              <a:rPr lang="en-US" sz="3200" dirty="0" smtClean="0">
                <a:solidFill>
                  <a:schemeClr val="tx1"/>
                </a:solidFill>
              </a:rPr>
              <a:t>, 7pm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40312"/>
            <a:ext cx="9630477" cy="2336757"/>
          </a:xfrm>
        </p:spPr>
        <p:txBody>
          <a:bodyPr/>
          <a:lstStyle/>
          <a:p>
            <a:r>
              <a:rPr lang="en-US" dirty="0" smtClean="0"/>
              <a:t>Bianca Schroeder (U. </a:t>
            </a:r>
            <a:r>
              <a:rPr lang="en-US" dirty="0"/>
              <a:t>Toronto)</a:t>
            </a:r>
            <a:br>
              <a:rPr lang="en-US" dirty="0"/>
            </a:br>
            <a:r>
              <a:rPr lang="en-US" dirty="0"/>
              <a:t>Keynote: Case studies from the real world: The importance of measurement and analysis in building better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813" y="2545307"/>
            <a:ext cx="9793764" cy="3684897"/>
          </a:xfrm>
        </p:spPr>
        <p:txBody>
          <a:bodyPr/>
          <a:lstStyle/>
          <a:p>
            <a:r>
              <a:rPr lang="en-US" sz="2400" dirty="0" smtClean="0"/>
              <a:t>Talk highlights</a:t>
            </a:r>
          </a:p>
          <a:p>
            <a:pPr lvl="1"/>
            <a:r>
              <a:rPr lang="en-US" sz="2000" dirty="0" smtClean="0"/>
              <a:t>Big Data revolution supported by frameworks and systems </a:t>
            </a:r>
          </a:p>
          <a:p>
            <a:pPr lvl="1"/>
            <a:r>
              <a:rPr lang="en-US" sz="2000" dirty="0" smtClean="0"/>
              <a:t>Big Data processing generates Admin Big Data from monitoring and logging</a:t>
            </a:r>
          </a:p>
          <a:p>
            <a:pPr lvl="1"/>
            <a:r>
              <a:rPr lang="en-US" sz="2000" dirty="0" smtClean="0"/>
              <a:t>Analyzing Admin Big Data to understand performance and availability</a:t>
            </a:r>
          </a:p>
          <a:p>
            <a:r>
              <a:rPr lang="en-US" sz="2400" dirty="0" smtClean="0"/>
              <a:t>Bio</a:t>
            </a:r>
          </a:p>
          <a:p>
            <a:pPr lvl="1"/>
            <a:r>
              <a:rPr lang="en-US" sz="2000" dirty="0" smtClean="0"/>
              <a:t>Associate Professor + Canada Research Chair, U. of Toronto</a:t>
            </a:r>
          </a:p>
          <a:p>
            <a:pPr lvl="1"/>
            <a:r>
              <a:rPr lang="en-US" sz="2000" dirty="0" smtClean="0"/>
              <a:t>Former Carnegie Mellon University, </a:t>
            </a:r>
            <a:r>
              <a:rPr lang="en-US" sz="2000" dirty="0" err="1" smtClean="0"/>
              <a:t>Mor</a:t>
            </a:r>
            <a:r>
              <a:rPr lang="en-US" sz="2000" dirty="0" smtClean="0"/>
              <a:t> </a:t>
            </a:r>
            <a:r>
              <a:rPr lang="en-US" sz="2000" dirty="0" err="1" smtClean="0"/>
              <a:t>Harchol-Balter</a:t>
            </a:r>
            <a:r>
              <a:rPr lang="en-US" sz="2000" dirty="0" smtClean="0"/>
              <a:t>, Garth Gibson</a:t>
            </a:r>
          </a:p>
          <a:p>
            <a:pPr lvl="1"/>
            <a:r>
              <a:rPr lang="en-US" sz="2000" dirty="0"/>
              <a:t>Outstanding Young Canadian </a:t>
            </a:r>
            <a:r>
              <a:rPr lang="en-US" sz="2000" dirty="0" err="1" smtClean="0"/>
              <a:t>Comp.Sci</a:t>
            </a:r>
            <a:r>
              <a:rPr lang="en-US" sz="2000" dirty="0" smtClean="0"/>
              <a:t>. Prize, </a:t>
            </a:r>
            <a:r>
              <a:rPr lang="en-US" sz="2000" dirty="0"/>
              <a:t>Alfred P. Sloan </a:t>
            </a:r>
            <a:r>
              <a:rPr lang="en-US" sz="2000" dirty="0" smtClean="0"/>
              <a:t>Res. </a:t>
            </a:r>
            <a:r>
              <a:rPr lang="en-US" sz="2000" dirty="0"/>
              <a:t>Fellow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3209" y="61415"/>
            <a:ext cx="1377559" cy="1649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9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Disclaimer: images used in this presentation obtained via Google Images.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used in this lecture courtesy to many anonymous contributors to Google Images, and to Google Image Search. </a:t>
            </a:r>
          </a:p>
          <a:p>
            <a:r>
              <a:rPr lang="en-US" dirty="0" smtClean="0"/>
              <a:t>Many thanks!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/>
          <a:lstStyle/>
          <a:p>
            <a:r>
              <a:rPr lang="en-US" sz="2800" dirty="0">
                <a:latin typeface="Georgia" panose="02040502050405020303" pitchFamily="18" charset="0"/>
              </a:rPr>
              <a:t>Authors 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Organizing Committee [2/3]</a:t>
            </a:r>
            <a:br>
              <a:rPr lang="en-US" dirty="0" smtClean="0"/>
            </a:b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79945" y="3973025"/>
            <a:ext cx="218472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Xiaoyun</a:t>
            </a: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Zhu</a:t>
            </a:r>
            <a:endParaRPr lang="en-US" sz="24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FutureWei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Tech. USA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862163" y="2334723"/>
            <a:ext cx="1649772" cy="1649772"/>
          </a:xfrm>
          <a:prstGeom prst="rect">
            <a:avLst/>
          </a:prstGeom>
          <a:noFill/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18178" y="3973025"/>
            <a:ext cx="22870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Steffen Becker</a:t>
            </a:r>
            <a:endParaRPr lang="en-US" sz="24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TU Chemnitz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Germany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0396" y="2334723"/>
            <a:ext cx="1649772" cy="1649772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305265" y="3973025"/>
            <a:ext cx="22870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Manoj</a:t>
            </a: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</a:t>
            </a: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Nambiar</a:t>
            </a:r>
            <a:endParaRPr lang="en-US" sz="24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Tata TCS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India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532" y="2334723"/>
            <a:ext cx="1293673" cy="1649772"/>
          </a:xfrm>
          <a:prstGeom prst="rect">
            <a:avLst/>
          </a:prstGeom>
          <a:noFill/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674569" y="3973025"/>
            <a:ext cx="2769079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Jerome </a:t>
            </a:r>
            <a:r>
              <a:rPr lang="en-US" sz="24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Rolia</a:t>
            </a:r>
            <a:endParaRPr lang="en-US" sz="24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Hewlett Packard Labs</a:t>
            </a:r>
            <a:b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USA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3278" y="2239331"/>
            <a:ext cx="1758673" cy="1758671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10813" y="1808764"/>
            <a:ext cx="4121572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Research Track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05265" y="1808764"/>
            <a:ext cx="4121572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Industry Track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5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/>
          <a:lstStyle/>
          <a:p>
            <a:r>
              <a:rPr lang="en-US" dirty="0" smtClean="0"/>
              <a:t>Organizing Committee [3/3]</a:t>
            </a:r>
            <a:br>
              <a:rPr lang="en-US" dirty="0" smtClean="0"/>
            </a:br>
            <a:r>
              <a:rPr lang="en-US" sz="2800" dirty="0" smtClean="0">
                <a:latin typeface="Georgia" panose="02040502050405020303" pitchFamily="18" charset="0"/>
              </a:rPr>
              <a:t>Authors List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79945" y="3180618"/>
            <a:ext cx="218472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Andre van Hoorn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 Stuttgart</a:t>
            </a:r>
            <a:b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Germany</a:t>
            </a:r>
            <a:endParaRPr lang="en-US" sz="18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385" y="1542316"/>
            <a:ext cx="1237328" cy="1649772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322246" y="3180618"/>
            <a:ext cx="228708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Mihai </a:t>
            </a: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Capotă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Intel Labs</a:t>
            </a:r>
            <a:b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USA</a:t>
            </a:r>
            <a:endParaRPr lang="en-US" sz="18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716" y="1542316"/>
            <a:ext cx="1239266" cy="1649772"/>
          </a:xfrm>
          <a:prstGeom prst="rect">
            <a:avLst/>
          </a:prstGeom>
          <a:noFill/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982637" y="3180618"/>
            <a:ext cx="283000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Ana Lucia </a:t>
            </a: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Varbanescu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U. of Amsterdam</a:t>
            </a:r>
            <a:b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The Netherlands</a:t>
            </a:r>
            <a:endParaRPr lang="en-US" sz="18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55" y="1542316"/>
            <a:ext cx="1533694" cy="1663279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10813" y="1091421"/>
            <a:ext cx="4121572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Tutorial Chair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322246" y="1091421"/>
            <a:ext cx="4121572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Workshop Chairs</a:t>
            </a:r>
            <a:endParaRPr lang="en-US" sz="28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490834" y="5176785"/>
            <a:ext cx="218472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Radu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 </a:t>
            </a: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Prodan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U Innsbruck</a:t>
            </a:r>
            <a:b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Austria</a:t>
            </a:r>
            <a:endParaRPr lang="en-US" sz="18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149" y="4674271"/>
            <a:ext cx="1237328" cy="1546660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490834" y="4178620"/>
            <a:ext cx="3404631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Demos/Posters Chair</a:t>
            </a:r>
            <a:endParaRPr lang="en-US" sz="2800" dirty="0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79945" y="5176785"/>
            <a:ext cx="218472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>
              <a:lnSpc>
                <a:spcPts val="3550"/>
              </a:lnSpc>
              <a:buFont typeface="Times" charset="0"/>
              <a:defRPr sz="17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Dick </a:t>
            </a:r>
            <a:r>
              <a:rPr lang="en-US" sz="2000" dirty="0" err="1" smtClean="0">
                <a:latin typeface="Arial"/>
                <a:ea typeface="ヒラギノ角ゴ ProN W3" charset="0"/>
                <a:cs typeface="Arial"/>
                <a:sym typeface="Tahoma" charset="0"/>
              </a:rPr>
              <a:t>Epema</a:t>
            </a:r>
            <a:endParaRPr lang="en-US" sz="20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TU Delft</a:t>
            </a:r>
            <a:b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</a:br>
            <a:r>
              <a:rPr lang="en-US" sz="1800" dirty="0" smtClean="0">
                <a:latin typeface="Arial"/>
                <a:ea typeface="ヒラギノ角ゴ ProN W3" charset="0"/>
                <a:cs typeface="Arial"/>
                <a:sym typeface="Tahoma" charset="0"/>
              </a:rPr>
              <a:t>The Netherlands</a:t>
            </a:r>
            <a:endParaRPr lang="en-US" sz="1800" dirty="0" smtClean="0">
              <a:latin typeface="Arial"/>
              <a:ea typeface="ヒラギノ角ゴ ProN W3" charset="0"/>
              <a:cs typeface="Arial"/>
              <a:sym typeface="Tahoma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414" y="4664945"/>
            <a:ext cx="1099848" cy="1649772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710813" y="4214050"/>
            <a:ext cx="4121572" cy="1080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Doctoral Symposium Chair</a:t>
            </a:r>
            <a:endParaRPr lang="en-US" sz="2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666328" y="0"/>
            <a:ext cx="3010185" cy="64801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none" spc="50" baseline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Publicity Chairs</a:t>
            </a:r>
            <a:endParaRPr lang="en-US" sz="2000" dirty="0"/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Daniel </a:t>
            </a:r>
            <a:r>
              <a:rPr lang="en-US" sz="2000" dirty="0" err="1">
                <a:solidFill>
                  <a:schemeClr val="tx1"/>
                </a:solidFill>
              </a:rPr>
              <a:t>Sadoc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Menasche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err="1">
                <a:solidFill>
                  <a:schemeClr val="tx1"/>
                </a:solidFill>
              </a:rPr>
              <a:t>Dorina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Petriu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Vanish </a:t>
            </a:r>
            <a:r>
              <a:rPr lang="en-US" sz="2000" dirty="0" err="1" smtClean="0">
                <a:solidFill>
                  <a:schemeClr val="tx1"/>
                </a:solidFill>
              </a:rPr>
              <a:t>Talwar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Alexander </a:t>
            </a:r>
            <a:r>
              <a:rPr lang="en-US" sz="2000" dirty="0" smtClean="0">
                <a:solidFill>
                  <a:schemeClr val="tx1"/>
                </a:solidFill>
              </a:rPr>
              <a:t>Wert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Timothy </a:t>
            </a:r>
            <a:r>
              <a:rPr lang="en-US" sz="2000" dirty="0" smtClean="0">
                <a:solidFill>
                  <a:schemeClr val="tx1"/>
                </a:solidFill>
              </a:rPr>
              <a:t>Wood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Yu </a:t>
            </a:r>
            <a:r>
              <a:rPr lang="en-US" sz="2000" dirty="0" smtClean="0">
                <a:solidFill>
                  <a:schemeClr val="tx1"/>
                </a:solidFill>
              </a:rPr>
              <a:t>Hua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Publication Chair</a:t>
            </a:r>
          </a:p>
          <a:p>
            <a:pPr fontAlgn="auto">
              <a:spcAft>
                <a:spcPts val="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Catia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Trubiani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Finance Chair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Anne </a:t>
            </a:r>
            <a:r>
              <a:rPr lang="en-US" sz="2000" dirty="0" err="1" smtClean="0">
                <a:solidFill>
                  <a:schemeClr val="tx1"/>
                </a:solidFill>
              </a:rPr>
              <a:t>Koziolek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Web Chair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Tim </a:t>
            </a:r>
            <a:r>
              <a:rPr lang="en-US" sz="2000" dirty="0" err="1" smtClean="0">
                <a:solidFill>
                  <a:schemeClr val="tx1"/>
                </a:solidFill>
              </a:rPr>
              <a:t>Hegeman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 smtClean="0"/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Special thanks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Marie Louise </a:t>
            </a:r>
            <a:r>
              <a:rPr lang="en-US" sz="2000" dirty="0" err="1" smtClean="0">
                <a:solidFill>
                  <a:schemeClr val="tx1"/>
                </a:solidFill>
              </a:rPr>
              <a:t>Verhagen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Els</a:t>
            </a:r>
            <a:r>
              <a:rPr lang="en-US" sz="2000" dirty="0" smtClean="0">
                <a:solidFill>
                  <a:schemeClr val="tx1"/>
                </a:solidFill>
              </a:rPr>
              <a:t> Bakker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ICPE SC and esp.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Samuel </a:t>
            </a:r>
            <a:r>
              <a:rPr lang="en-US" sz="2000" dirty="0" err="1" smtClean="0">
                <a:solidFill>
                  <a:schemeClr val="tx1"/>
                </a:solidFill>
              </a:rPr>
              <a:t>Kounev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Jose Nelson </a:t>
            </a:r>
            <a:r>
              <a:rPr lang="en-US" sz="2000" dirty="0" err="1" smtClean="0">
                <a:solidFill>
                  <a:schemeClr val="tx1"/>
                </a:solidFill>
              </a:rPr>
              <a:t>Amaral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Georgia" panose="02040502050405020303" pitchFamily="18" charset="0"/>
              </a:rPr>
              <a:t>Acknowledgments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Main Sponsors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1" name="Picture 2" descr="C:\Users\Nikita\Documents\Klaus\SPEC\ICPE\logos\a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36" y="955995"/>
            <a:ext cx="2425849" cy="255186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74" y="961605"/>
            <a:ext cx="1752750" cy="254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 descr="SPECreseach-logo-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09" y="3785546"/>
            <a:ext cx="1322845" cy="231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35" y="3588986"/>
            <a:ext cx="2472383" cy="126279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654634" y="5021908"/>
            <a:ext cx="2517351" cy="1278233"/>
            <a:chOff x="10690646" y="44500800"/>
            <a:chExt cx="5722940" cy="2890463"/>
          </a:xfrm>
        </p:grpSpPr>
        <p:sp>
          <p:nvSpPr>
            <p:cNvPr id="16" name="Rectangle 15"/>
            <p:cNvSpPr/>
            <p:nvPr/>
          </p:nvSpPr>
          <p:spPr>
            <a:xfrm>
              <a:off x="10690646" y="44500800"/>
              <a:ext cx="5722940" cy="28904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543" y="44528812"/>
              <a:ext cx="5532257" cy="2791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9" descr="Delft data sc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661025"/>
            <a:ext cx="16335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558498"/>
            <a:ext cx="3396614" cy="949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5661025"/>
            <a:ext cx="1861568" cy="76138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710813" y="2286000"/>
            <a:ext cx="3700524" cy="149954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91601" y="18306"/>
            <a:ext cx="9286250" cy="597016"/>
          </a:xfrm>
        </p:spPr>
        <p:txBody>
          <a:bodyPr/>
          <a:lstStyle/>
          <a:p>
            <a:r>
              <a:rPr lang="en-US" sz="2800" dirty="0">
                <a:latin typeface="Georgia" panose="02040502050405020303" pitchFamily="18" charset="0"/>
                <a:ea typeface="ＭＳ Ｐゴシック" pitchFamily="34" charset="-128"/>
              </a:rPr>
              <a:t>Experimental Setup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smtClean="0">
                <a:ea typeface="ＭＳ Ｐゴシック" pitchFamily="34" charset="-128"/>
              </a:rPr>
              <a:t>TU) Delft </a:t>
            </a:r>
            <a:r>
              <a:rPr lang="en-US" dirty="0" smtClean="0">
                <a:ea typeface="ＭＳ Ｐゴシック" pitchFamily="34" charset="-128"/>
              </a:rPr>
              <a:t>– Netherlands </a:t>
            </a:r>
            <a:r>
              <a:rPr lang="en-US" dirty="0" smtClean="0">
                <a:ea typeface="ＭＳ Ｐゴシック" pitchFamily="34" charset="-128"/>
              </a:rPr>
              <a:t>– </a:t>
            </a:r>
            <a:r>
              <a:rPr lang="en-US" dirty="0" smtClean="0">
                <a:ea typeface="ＭＳ Ｐゴシック" pitchFamily="34" charset="-128"/>
              </a:rPr>
              <a:t>Europe</a:t>
            </a:r>
            <a:br>
              <a:rPr lang="en-US" dirty="0" smtClean="0">
                <a:ea typeface="ＭＳ Ｐゴシック" pitchFamily="34" charset="-128"/>
              </a:rPr>
            </a:br>
            <a:endParaRPr lang="en-US" sz="2800" dirty="0" smtClean="0">
              <a:latin typeface="Georgia" panose="02040502050405020303" pitchFamily="18" charset="0"/>
              <a:ea typeface="ＭＳ Ｐゴシック" pitchFamily="34" charset="-128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43" y="1411844"/>
            <a:ext cx="3246088" cy="417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71" y="2059861"/>
            <a:ext cx="2631071" cy="28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12"/>
          <p:cNvSpPr>
            <a:spLocks noChangeArrowheads="1"/>
          </p:cNvSpPr>
          <p:nvPr/>
        </p:nvSpPr>
        <p:spPr bwMode="auto">
          <a:xfrm>
            <a:off x="8306692" y="3528401"/>
            <a:ext cx="360010" cy="36001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152" name="Picture 10" descr="delft-oldm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01" y="1123836"/>
            <a:ext cx="2413566" cy="18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3" name="Straight Arrow Connector 14"/>
          <p:cNvCxnSpPr>
            <a:cxnSpLocks noChangeShapeType="1"/>
          </p:cNvCxnSpPr>
          <p:nvPr/>
        </p:nvCxnSpPr>
        <p:spPr bwMode="auto">
          <a:xfrm>
            <a:off x="4305166" y="2193366"/>
            <a:ext cx="892524" cy="1515041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Straight Arrow Connector 15"/>
          <p:cNvCxnSpPr>
            <a:cxnSpLocks noChangeShapeType="1"/>
          </p:cNvCxnSpPr>
          <p:nvPr/>
        </p:nvCxnSpPr>
        <p:spPr bwMode="auto">
          <a:xfrm>
            <a:off x="5230691" y="3708406"/>
            <a:ext cx="3187004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7367026" y="5808620"/>
            <a:ext cx="1874946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90" dirty="0" smtClean="0"/>
              <a:t>pop</a:t>
            </a:r>
            <a:r>
              <a:rPr lang="en-US" sz="1890" dirty="0"/>
              <a:t>: </a:t>
            </a:r>
            <a:r>
              <a:rPr lang="en-US" sz="1890" dirty="0" smtClean="0"/>
              <a:t>18 </a:t>
            </a:r>
            <a:r>
              <a:rPr lang="en-US" sz="1890" dirty="0"/>
              <a:t>M</a:t>
            </a:r>
          </a:p>
          <a:p>
            <a:endParaRPr lang="en-US" sz="1890" dirty="0"/>
          </a:p>
        </p:txBody>
      </p:sp>
      <p:sp>
        <p:nvSpPr>
          <p:cNvPr id="6156" name="TextBox 12"/>
          <p:cNvSpPr txBox="1">
            <a:spLocks noChangeArrowheads="1"/>
          </p:cNvSpPr>
          <p:nvPr/>
        </p:nvSpPr>
        <p:spPr bwMode="auto">
          <a:xfrm>
            <a:off x="1903601" y="2994387"/>
            <a:ext cx="241688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90"/>
              <a:t>founded 13</a:t>
            </a:r>
            <a:r>
              <a:rPr lang="en-US" sz="1890" baseline="30000"/>
              <a:t>th</a:t>
            </a:r>
            <a:r>
              <a:rPr lang="en-US" sz="1890"/>
              <a:t> century</a:t>
            </a:r>
          </a:p>
          <a:p>
            <a:r>
              <a:rPr lang="en-US" sz="1890"/>
              <a:t>pop: 100,000 </a:t>
            </a:r>
          </a:p>
        </p:txBody>
      </p:sp>
      <p:pic>
        <p:nvPicPr>
          <p:cNvPr id="615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02" y="3642404"/>
            <a:ext cx="2343063" cy="15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12"/>
          <p:cNvSpPr txBox="1">
            <a:spLocks noChangeArrowheads="1"/>
          </p:cNvSpPr>
          <p:nvPr/>
        </p:nvSpPr>
        <p:spPr bwMode="auto">
          <a:xfrm>
            <a:off x="1965104" y="5206947"/>
            <a:ext cx="1665071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90" dirty="0"/>
              <a:t>founded 1842</a:t>
            </a:r>
          </a:p>
          <a:p>
            <a:r>
              <a:rPr lang="en-US" sz="1890" dirty="0"/>
              <a:t>pop: </a:t>
            </a:r>
            <a:r>
              <a:rPr lang="en-US" sz="1890" dirty="0" smtClean="0"/>
              <a:t>20</a:t>
            </a:r>
            <a:r>
              <a:rPr lang="en-US" sz="1890" dirty="0" smtClean="0"/>
              <a:t>,000 </a:t>
            </a:r>
            <a:endParaRPr lang="en-US" sz="1890" dirty="0"/>
          </a:p>
        </p:txBody>
      </p:sp>
      <p:cxnSp>
        <p:nvCxnSpPr>
          <p:cNvPr id="6159" name="Straight Arrow Connector 14"/>
          <p:cNvCxnSpPr>
            <a:cxnSpLocks noChangeShapeType="1"/>
          </p:cNvCxnSpPr>
          <p:nvPr/>
        </p:nvCxnSpPr>
        <p:spPr bwMode="auto">
          <a:xfrm flipV="1">
            <a:off x="4312666" y="3673905"/>
            <a:ext cx="918025" cy="98702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2" name="TextBox 11"/>
          <p:cNvSpPr txBox="1">
            <a:spLocks noChangeArrowheads="1"/>
          </p:cNvSpPr>
          <p:nvPr/>
        </p:nvSpPr>
        <p:spPr bwMode="auto">
          <a:xfrm>
            <a:off x="7158243" y="5497796"/>
            <a:ext cx="3036857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90" dirty="0" smtClean="0"/>
              <a:t>The Netherlands in Europe</a:t>
            </a:r>
            <a:endParaRPr lang="en-US" sz="1890" dirty="0"/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370095" y="4866890"/>
            <a:ext cx="2735301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1890" dirty="0" smtClean="0"/>
              <a:t>Delft in the Netherlands</a:t>
            </a:r>
            <a:endParaRPr lang="en-US" sz="1890" dirty="0"/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9241972" y="5808619"/>
            <a:ext cx="1874946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90" dirty="0" smtClean="0"/>
              <a:t>pop</a:t>
            </a:r>
            <a:r>
              <a:rPr lang="en-US" sz="1890" dirty="0"/>
              <a:t>: </a:t>
            </a:r>
            <a:r>
              <a:rPr lang="en-US" sz="1890" dirty="0" smtClean="0"/>
              <a:t>500</a:t>
            </a:r>
            <a:r>
              <a:rPr lang="en-US" sz="1890" dirty="0" smtClean="0"/>
              <a:t> </a:t>
            </a:r>
            <a:r>
              <a:rPr lang="en-US" sz="1890" dirty="0"/>
              <a:t>M</a:t>
            </a:r>
          </a:p>
          <a:p>
            <a:endParaRPr lang="en-US" sz="1890" dirty="0"/>
          </a:p>
        </p:txBody>
      </p:sp>
    </p:spTree>
    <p:extLst>
      <p:ext uri="{BB962C8B-B14F-4D97-AF65-F5344CB8AC3E}">
        <p14:creationId xmlns:p14="http://schemas.microsoft.com/office/powerpoint/2010/main" val="2327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710813" y="479693"/>
            <a:ext cx="11278450" cy="6480175"/>
            <a:chOff x="1710813" y="479693"/>
            <a:chExt cx="11278450" cy="6480175"/>
          </a:xfrm>
        </p:grpSpPr>
        <p:pic>
          <p:nvPicPr>
            <p:cNvPr id="4" name="Picture 3" descr="example-world-map-outl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13" y="479693"/>
              <a:ext cx="11278450" cy="648017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6471110" y="2100963"/>
              <a:ext cx="190073" cy="556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108859" y="1590753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5064" y="3360069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890292" y="2750225"/>
              <a:ext cx="1051680" cy="794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777210" y="1582197"/>
              <a:ext cx="0" cy="1092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414959" y="1118365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18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98685" y="2585821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918273" y="2930519"/>
              <a:ext cx="6265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760453" y="2137306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163199" y="2500970"/>
              <a:ext cx="241109" cy="1208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304684" y="2686193"/>
              <a:ext cx="63991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31415" y="1929519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40481" y="2044484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935910" y="2125982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10545918" y="2510730"/>
              <a:ext cx="549624" cy="3367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0024505" y="5129277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650646" y="3364845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7075576" y="2500970"/>
              <a:ext cx="273743" cy="34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270968" y="1973828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54878" y="3035691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95542" y="5562143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36047" y="4053964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68420" y="5056285"/>
              <a:ext cx="412893" cy="5847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5907342" y="2873633"/>
              <a:ext cx="1034630" cy="13137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018358" y="1301543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6939366" y="1703140"/>
              <a:ext cx="164644" cy="4159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777210" y="2930519"/>
              <a:ext cx="0" cy="1483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528772" y="4413749"/>
              <a:ext cx="41229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534" y="2777922"/>
              <a:ext cx="628778" cy="4715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273" y="1150914"/>
              <a:ext cx="660887" cy="4956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063" y="1646580"/>
              <a:ext cx="654301" cy="49072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130" y="4475216"/>
              <a:ext cx="633984" cy="47548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439" y="3434390"/>
              <a:ext cx="633984" cy="47548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268" y="1984162"/>
              <a:ext cx="633984" cy="47548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191" y="2674391"/>
              <a:ext cx="633984" cy="47548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208" y="2199398"/>
              <a:ext cx="633984" cy="47548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886" y="2061203"/>
              <a:ext cx="633984" cy="47548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219" y="4134317"/>
              <a:ext cx="633984" cy="4754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813" y="9098"/>
            <a:ext cx="9793764" cy="1080029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Experimental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#ICPE2016 </a:t>
            </a:r>
            <a:r>
              <a:rPr lang="en-US" dirty="0" smtClean="0"/>
              <a:t>Statistics: </a:t>
            </a:r>
            <a:r>
              <a:rPr lang="en-US" dirty="0" smtClean="0"/>
              <a:t>Participants</a:t>
            </a:r>
            <a:br>
              <a:rPr lang="en-US" dirty="0" smtClean="0"/>
            </a:b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Experimental </a:t>
            </a:r>
            <a:r>
              <a:rPr lang="en-US" sz="2800" dirty="0" smtClean="0">
                <a:latin typeface="Georgia" panose="02040502050405020303" pitchFamily="18" charset="0"/>
              </a:rPr>
              <a:t>Results</a:t>
            </a:r>
            <a:r>
              <a:rPr lang="en-GB" sz="2800" dirty="0" smtClean="0">
                <a:latin typeface="Georgia" panose="02040502050405020303" pitchFamily="18" charset="0"/>
              </a:rPr>
              <a:t/>
            </a:r>
            <a:br>
              <a:rPr lang="en-GB" sz="2800" dirty="0" smtClean="0">
                <a:latin typeface="Georgia" panose="02040502050405020303" pitchFamily="18" charset="0"/>
              </a:rPr>
            </a:br>
            <a:r>
              <a:rPr lang="en-GB" sz="3780" dirty="0" smtClean="0"/>
              <a:t>#ICPE2016 Statistics: Research Track</a:t>
            </a:r>
            <a:endParaRPr lang="en-GB" sz="378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015693"/>
              </p:ext>
            </p:extLst>
          </p:nvPr>
        </p:nvGraphicFramePr>
        <p:xfrm>
          <a:off x="1868669" y="1446615"/>
          <a:ext cx="9487759" cy="47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155746"/>
              </p:ext>
            </p:extLst>
          </p:nvPr>
        </p:nvGraphicFramePr>
        <p:xfrm>
          <a:off x="1868668" y="1419038"/>
          <a:ext cx="9487759" cy="47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034936" y="1446615"/>
          <a:ext cx="2493597" cy="1031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308"/>
                <a:gridCol w="739289"/>
              </a:tblGrid>
              <a:tr h="333914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Submissions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00" u="none" strike="noStrike">
                          <a:effectLst/>
                        </a:rPr>
                        <a:t>57</a:t>
                      </a:r>
                      <a:endParaRPr lang="ru-RU" sz="1500" b="0" i="0" u="none" strike="noStrike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</a:tr>
              <a:tr h="354116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Accepted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u="none" strike="noStrike" dirty="0">
                          <a:effectLst/>
                        </a:rPr>
                        <a:t>19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</a:tr>
              <a:tr h="343068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Acceptance</a:t>
                      </a:r>
                      <a:r>
                        <a:rPr lang="de-DE" sz="1500" u="none" strike="noStrike" dirty="0">
                          <a:effectLst/>
                        </a:rPr>
                        <a:t> rate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500" u="none" strike="noStrike" dirty="0" smtClean="0">
                          <a:effectLst/>
                        </a:rPr>
                        <a:t>33</a:t>
                      </a:r>
                      <a:r>
                        <a:rPr lang="de-DE" sz="1500" u="none" strike="noStrike" dirty="0" smtClean="0">
                          <a:effectLst/>
                        </a:rPr>
                        <a:t>%</a:t>
                      </a:r>
                      <a:endParaRPr lang="uk-UA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12000" marR="12000" marT="120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Experimental Results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GB" sz="3780" dirty="0" smtClean="0"/>
              <a:t>#</a:t>
            </a:r>
            <a:r>
              <a:rPr lang="en-GB" sz="3780" dirty="0"/>
              <a:t>ICPE2016 Statistics: </a:t>
            </a:r>
            <a:r>
              <a:rPr lang="en-GB" sz="3780" dirty="0" smtClean="0"/>
              <a:t>WIP/Vision Track</a:t>
            </a:r>
            <a:endParaRPr lang="en-GB" sz="378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883983"/>
              </p:ext>
            </p:extLst>
          </p:nvPr>
        </p:nvGraphicFramePr>
        <p:xfrm>
          <a:off x="2034936" y="1597545"/>
          <a:ext cx="7452202" cy="424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2034936" y="1597544"/>
          <a:ext cx="2839340" cy="1148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0792"/>
                <a:gridCol w="818548"/>
              </a:tblGrid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Submissions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u="none" strike="noStrike" dirty="0" smtClean="0">
                          <a:effectLst/>
                        </a:rPr>
                        <a:t>16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>
                          <a:effectLst/>
                        </a:rPr>
                        <a:t>Accepted</a:t>
                      </a:r>
                      <a:endParaRPr lang="de-DE" sz="1500" b="0" i="0" u="none" strike="noStrike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b="0" i="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Acceptance</a:t>
                      </a:r>
                      <a:r>
                        <a:rPr lang="de-DE" sz="1500" u="none" strike="noStrike" dirty="0">
                          <a:effectLst/>
                        </a:rPr>
                        <a:t> rate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u="none" strike="noStrike" dirty="0" smtClean="0">
                          <a:effectLst/>
                        </a:rPr>
                        <a:t>37.5%</a:t>
                      </a:r>
                      <a:endParaRPr lang="uk-UA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89333"/>
              </p:ext>
            </p:extLst>
          </p:nvPr>
        </p:nvGraphicFramePr>
        <p:xfrm>
          <a:off x="1739238" y="264713"/>
          <a:ext cx="8195515" cy="595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0813" y="1"/>
            <a:ext cx="9793764" cy="14190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Experimental Results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GB" sz="3780" dirty="0" smtClean="0"/>
              <a:t>#</a:t>
            </a:r>
            <a:r>
              <a:rPr lang="en-GB" sz="3780" dirty="0"/>
              <a:t>ICPE2016 Statistics: </a:t>
            </a:r>
            <a:r>
              <a:rPr lang="en-GB" sz="3780" dirty="0" smtClean="0"/>
              <a:t>Industry Track</a:t>
            </a:r>
            <a:endParaRPr lang="en-GB" sz="378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739238" y="1274722"/>
          <a:ext cx="2839340" cy="1148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0792"/>
                <a:gridCol w="818548"/>
              </a:tblGrid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Submissions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u="none" strike="noStrike" dirty="0" smtClean="0">
                          <a:effectLst/>
                        </a:rPr>
                        <a:t>14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>
                          <a:effectLst/>
                        </a:rPr>
                        <a:t>Accepted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b="0" i="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  <a:tr h="382813">
                <a:tc>
                  <a:txBody>
                    <a:bodyPr/>
                    <a:lstStyle/>
                    <a:p>
                      <a:pPr algn="l" fontAlgn="t"/>
                      <a:r>
                        <a:rPr lang="de-DE" sz="1500" u="none" strike="noStrike" dirty="0" err="1">
                          <a:effectLst/>
                        </a:rPr>
                        <a:t>Acceptance</a:t>
                      </a:r>
                      <a:r>
                        <a:rPr lang="de-DE" sz="1500" u="none" strike="noStrike" dirty="0">
                          <a:effectLst/>
                        </a:rPr>
                        <a:t> rate</a:t>
                      </a:r>
                      <a:endParaRPr lang="de-DE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500" u="none" strike="noStrike" dirty="0" smtClean="0">
                          <a:effectLst/>
                        </a:rPr>
                        <a:t>50%</a:t>
                      </a:r>
                      <a:endParaRPr lang="uk-UA" sz="1500" b="0" i="0" u="none" strike="noStrike" dirty="0">
                        <a:effectLst/>
                        <a:latin typeface="Arial" charset="0"/>
                      </a:endParaRPr>
                    </a:p>
                  </a:txBody>
                  <a:tcPr marL="68033" marR="68033" marT="1200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55375" y="159754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thema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910</TotalTime>
  <Words>392</Words>
  <Application>Microsoft Office PowerPoint</Application>
  <PresentationFormat>Custom</PresentationFormat>
  <Paragraphs>155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MS PGothic</vt:lpstr>
      <vt:lpstr>Arial</vt:lpstr>
      <vt:lpstr>Arial Narrow</vt:lpstr>
      <vt:lpstr>Calibri</vt:lpstr>
      <vt:lpstr>Georgia</vt:lpstr>
      <vt:lpstr>Tahoma</vt:lpstr>
      <vt:lpstr>Times</vt:lpstr>
      <vt:lpstr>Wingdings</vt:lpstr>
      <vt:lpstr>ヒラギノ角ゴ ProN W3</vt:lpstr>
      <vt:lpstr>Standaardthema</vt:lpstr>
      <vt:lpstr>PowerPoint Presentation</vt:lpstr>
      <vt:lpstr>Authors List Organizing Committee [2/3] </vt:lpstr>
      <vt:lpstr>Organizing Committee [3/3] Authors List</vt:lpstr>
      <vt:lpstr>Acknowledgments Main Sponsors</vt:lpstr>
      <vt:lpstr>Experimental Setup (TU) Delft – Netherlands – Europe </vt:lpstr>
      <vt:lpstr>Experimental Results #ICPE2016 Statistics: Participants </vt:lpstr>
      <vt:lpstr>Experimental Results #ICPE2016 Statistics: Research Track</vt:lpstr>
      <vt:lpstr>Experimental Results #ICPE2016 Statistics: WIP/Vision Track</vt:lpstr>
      <vt:lpstr>Experimental Results #ICPE2016 Statistics: Industry Track</vt:lpstr>
      <vt:lpstr>Discussion Best Paper Candidates</vt:lpstr>
      <vt:lpstr>Discussion Keynotes</vt:lpstr>
      <vt:lpstr>Appendix Practical Information</vt:lpstr>
      <vt:lpstr>PowerPoint Presentation</vt:lpstr>
      <vt:lpstr>Bianca Schroeder (U. Toronto) Keynote: Case studies from the real world: The importance of measurement and analysis in building better systems </vt:lpstr>
      <vt:lpstr>PowerPoint Presentation</vt:lpstr>
      <vt:lpstr>Disclaimer: images used in this presentation obtained via Google Images.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Ouwerkerk</dc:creator>
  <cp:lastModifiedBy>Andere Naam</cp:lastModifiedBy>
  <cp:revision>138</cp:revision>
  <cp:lastPrinted>2015-07-01T07:05:18Z</cp:lastPrinted>
  <dcterms:created xsi:type="dcterms:W3CDTF">2015-03-11T20:01:43Z</dcterms:created>
  <dcterms:modified xsi:type="dcterms:W3CDTF">2016-03-14T01:58:47Z</dcterms:modified>
</cp:coreProperties>
</file>